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25"/>
  </p:notesMasterIdLst>
  <p:handoutMasterIdLst>
    <p:handoutMasterId r:id="rId26"/>
  </p:handoutMasterIdLst>
  <p:sldIdLst>
    <p:sldId id="256" r:id="rId10"/>
    <p:sldId id="272" r:id="rId11"/>
    <p:sldId id="655" r:id="rId12"/>
    <p:sldId id="656" r:id="rId13"/>
    <p:sldId id="271" r:id="rId14"/>
    <p:sldId id="657" r:id="rId15"/>
    <p:sldId id="658" r:id="rId16"/>
    <p:sldId id="273" r:id="rId17"/>
    <p:sldId id="277" r:id="rId18"/>
    <p:sldId id="274" r:id="rId19"/>
    <p:sldId id="279" r:id="rId20"/>
    <p:sldId id="275" r:id="rId21"/>
    <p:sldId id="283" r:id="rId22"/>
    <p:sldId id="501" r:id="rId23"/>
    <p:sldId id="535" r:id="rId24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655"/>
            <p14:sldId id="656"/>
            <p14:sldId id="271"/>
            <p14:sldId id="657"/>
            <p14:sldId id="658"/>
            <p14:sldId id="273"/>
            <p14:sldId id="277"/>
            <p14:sldId id="274"/>
            <p14:sldId id="279"/>
            <p14:sldId id="275"/>
            <p14:sldId id="283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1E"/>
    <a:srgbClr val="652B90"/>
    <a:srgbClr val="7E3E7E"/>
    <a:srgbClr val="AD6058"/>
    <a:srgbClr val="B66652"/>
    <a:srgbClr val="83417A"/>
    <a:srgbClr val="D2E4F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5"/>
    <p:restoredTop sz="91727" autoAdjust="0"/>
  </p:normalViewPr>
  <p:slideViewPr>
    <p:cSldViewPr snapToGrid="0">
      <p:cViewPr varScale="1">
        <p:scale>
          <a:sx n="83" d="100"/>
          <a:sy n="83" d="100"/>
        </p:scale>
        <p:origin x="272" y="424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9/05/25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9/05/25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/>
              <p:nvPr/>
            </p:nvSpPr>
            <p:spPr>
              <a:xfrm>
                <a:off x="1336046" y="4090536"/>
                <a:ext cx="760849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46" y="4090536"/>
                <a:ext cx="760849" cy="2196627"/>
              </a:xfrm>
              <a:prstGeom prst="rect">
                <a:avLst/>
              </a:prstGeom>
              <a:blipFill>
                <a:blip r:embed="rId2"/>
                <a:stretch>
                  <a:fillRect t="-578" b="-462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5B47140-C1A0-0061-88B4-B517FBA715B4}"/>
              </a:ext>
            </a:extLst>
          </p:cNvPr>
          <p:cNvSpPr txBox="1"/>
          <p:nvPr/>
        </p:nvSpPr>
        <p:spPr>
          <a:xfrm>
            <a:off x="359287" y="1559780"/>
            <a:ext cx="9859955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6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ocabulario = {government, debt, problems, …, banking}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Ventana = 2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Dimensión embedding = N (por ejemplo N=300)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CFD5EF9-D323-3E60-00AB-08CAC671934B}"/>
              </a:ext>
            </a:extLst>
          </p:cNvPr>
          <p:cNvSpPr/>
          <p:nvPr/>
        </p:nvSpPr>
        <p:spPr>
          <a:xfrm rot="5400000">
            <a:off x="1608671" y="6231003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2C89F-D458-5A6F-53A7-B5D363E00F3A}"/>
                  </a:ext>
                </a:extLst>
              </p:cNvPr>
              <p:cNvSpPr txBox="1"/>
              <p:nvPr/>
            </p:nvSpPr>
            <p:spPr>
              <a:xfrm>
                <a:off x="1020510" y="6926760"/>
                <a:ext cx="1356333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2C89F-D458-5A6F-53A7-B5D363E0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" y="6926760"/>
                <a:ext cx="1356333" cy="393954"/>
              </a:xfrm>
              <a:prstGeom prst="rect">
                <a:avLst/>
              </a:prstGeom>
              <a:blipFill>
                <a:blip r:embed="rId3"/>
                <a:stretch>
                  <a:fillRect l="-2778" r="-926" b="-937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249888-FBB8-C06F-EF69-D8FA69DCA3BF}"/>
              </a:ext>
            </a:extLst>
          </p:cNvPr>
          <p:cNvSpPr txBox="1"/>
          <p:nvPr/>
        </p:nvSpPr>
        <p:spPr>
          <a:xfrm>
            <a:off x="837202" y="3210602"/>
            <a:ext cx="241444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de input: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90FB8-22EF-6480-FB57-C6491743AF6F}"/>
              </a:ext>
            </a:extLst>
          </p:cNvPr>
          <p:cNvSpPr txBox="1"/>
          <p:nvPr/>
        </p:nvSpPr>
        <p:spPr>
          <a:xfrm>
            <a:off x="4342811" y="3210602"/>
            <a:ext cx="273344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escondida: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5DFC6-C011-E1C4-F824-21058109B869}"/>
                  </a:ext>
                </a:extLst>
              </p:cNvPr>
              <p:cNvSpPr txBox="1"/>
              <p:nvPr/>
            </p:nvSpPr>
            <p:spPr>
              <a:xfrm>
                <a:off x="4984024" y="4242230"/>
                <a:ext cx="946413" cy="1515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5DFC6-C011-E1C4-F824-21058109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024" y="4242230"/>
                <a:ext cx="946413" cy="1515095"/>
              </a:xfrm>
              <a:prstGeom prst="rect">
                <a:avLst/>
              </a:prstGeom>
              <a:blipFill>
                <a:blip r:embed="rId4"/>
                <a:stretch>
                  <a:fillRect t="-1667" b="-33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BE714-6D45-3296-179D-9BE15FAE700C}"/>
                  </a:ext>
                </a:extLst>
              </p:cNvPr>
              <p:cNvSpPr txBox="1"/>
              <p:nvPr/>
            </p:nvSpPr>
            <p:spPr>
              <a:xfrm>
                <a:off x="10164377" y="4064676"/>
                <a:ext cx="905184" cy="219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BE714-6D45-3296-179D-9BE15FAE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377" y="4064676"/>
                <a:ext cx="905184" cy="2198102"/>
              </a:xfrm>
              <a:prstGeom prst="rect">
                <a:avLst/>
              </a:prstGeom>
              <a:blipFill>
                <a:blip r:embed="rId5"/>
                <a:stretch>
                  <a:fillRect t="-578" b="-4046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18E022B4-B883-70C0-8E57-C3FE7C2BC2AC}"/>
              </a:ext>
            </a:extLst>
          </p:cNvPr>
          <p:cNvSpPr/>
          <p:nvPr/>
        </p:nvSpPr>
        <p:spPr>
          <a:xfrm rot="5400000">
            <a:off x="5376083" y="6243054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5E49-9ACB-629E-0352-8CD8A1358D2D}"/>
                  </a:ext>
                </a:extLst>
              </p:cNvPr>
              <p:cNvSpPr txBox="1"/>
              <p:nvPr/>
            </p:nvSpPr>
            <p:spPr>
              <a:xfrm>
                <a:off x="4787922" y="6938810"/>
                <a:ext cx="1407308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5E49-9ACB-629E-0352-8CD8A1358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22" y="6938810"/>
                <a:ext cx="1407308" cy="393954"/>
              </a:xfrm>
              <a:prstGeom prst="rect">
                <a:avLst/>
              </a:prstGeom>
              <a:blipFill>
                <a:blip r:embed="rId6"/>
                <a:stretch>
                  <a:fillRect l="-4464" r="-893" b="-937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4C7305-22E2-BAE1-A542-093749E923FB}"/>
              </a:ext>
            </a:extLst>
          </p:cNvPr>
          <p:cNvCxnSpPr>
            <a:cxnSpLocks/>
          </p:cNvCxnSpPr>
          <p:nvPr/>
        </p:nvCxnSpPr>
        <p:spPr>
          <a:xfrm>
            <a:off x="2231247" y="5026295"/>
            <a:ext cx="3927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723BE4-42B3-1096-715C-445A0A988F09}"/>
              </a:ext>
            </a:extLst>
          </p:cNvPr>
          <p:cNvCxnSpPr>
            <a:cxnSpLocks/>
          </p:cNvCxnSpPr>
          <p:nvPr/>
        </p:nvCxnSpPr>
        <p:spPr>
          <a:xfrm>
            <a:off x="4257178" y="5033007"/>
            <a:ext cx="4355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/>
              <p:nvPr/>
            </p:nvSpPr>
            <p:spPr>
              <a:xfrm>
                <a:off x="2484043" y="4744019"/>
                <a:ext cx="1922446" cy="880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256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043" y="4744019"/>
                <a:ext cx="1922446" cy="880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4F222A2-8221-0E33-AD05-50848459306A}"/>
              </a:ext>
            </a:extLst>
          </p:cNvPr>
          <p:cNvSpPr txBox="1"/>
          <p:nvPr/>
        </p:nvSpPr>
        <p:spPr>
          <a:xfrm>
            <a:off x="9641777" y="3210602"/>
            <a:ext cx="260199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de output: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524B70-16E2-B1E9-BF96-8D3A1109D0C0}"/>
              </a:ext>
            </a:extLst>
          </p:cNvPr>
          <p:cNvCxnSpPr>
            <a:cxnSpLocks/>
          </p:cNvCxnSpPr>
          <p:nvPr/>
        </p:nvCxnSpPr>
        <p:spPr>
          <a:xfrm>
            <a:off x="6000737" y="4971268"/>
            <a:ext cx="524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F6ED07-80F6-D6D4-170D-34697EAEF2F9}"/>
              </a:ext>
            </a:extLst>
          </p:cNvPr>
          <p:cNvCxnSpPr>
            <a:cxnSpLocks/>
          </p:cNvCxnSpPr>
          <p:nvPr/>
        </p:nvCxnSpPr>
        <p:spPr>
          <a:xfrm>
            <a:off x="9390519" y="4971268"/>
            <a:ext cx="502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/>
              <p:nvPr/>
            </p:nvSpPr>
            <p:spPr>
              <a:xfrm>
                <a:off x="6179624" y="4340628"/>
                <a:ext cx="3462154" cy="1597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4" y="4340628"/>
                <a:ext cx="3462154" cy="1597873"/>
              </a:xfrm>
              <a:prstGeom prst="rect">
                <a:avLst/>
              </a:prstGeom>
              <a:blipFill>
                <a:blip r:embed="rId8"/>
                <a:stretch>
                  <a:fillRect b="-3385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9F937298-F2F1-925C-F54A-02897A33DE2B}"/>
              </a:ext>
            </a:extLst>
          </p:cNvPr>
          <p:cNvSpPr/>
          <p:nvPr/>
        </p:nvSpPr>
        <p:spPr>
          <a:xfrm rot="5400000">
            <a:off x="10422082" y="6230248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9B714-0EBF-A659-76F8-A77C6FFAB8E9}"/>
                  </a:ext>
                </a:extLst>
              </p:cNvPr>
              <p:cNvSpPr txBox="1"/>
              <p:nvPr/>
            </p:nvSpPr>
            <p:spPr>
              <a:xfrm>
                <a:off x="9893036" y="6926004"/>
                <a:ext cx="1358449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9B714-0EBF-A659-76F8-A77C6FFAB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036" y="6926004"/>
                <a:ext cx="1358449" cy="393954"/>
              </a:xfrm>
              <a:prstGeom prst="rect">
                <a:avLst/>
              </a:prstGeom>
              <a:blipFill>
                <a:blip r:embed="rId9"/>
                <a:stretch>
                  <a:fillRect l="-5556" r="-926" b="-25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Brace 39">
            <a:extLst>
              <a:ext uri="{FF2B5EF4-FFF2-40B4-BE49-F238E27FC236}">
                <a16:creationId xmlns:a16="http://schemas.microsoft.com/office/drawing/2014/main" id="{D7389332-A765-713C-BF7C-209C17600450}"/>
              </a:ext>
            </a:extLst>
          </p:cNvPr>
          <p:cNvSpPr/>
          <p:nvPr/>
        </p:nvSpPr>
        <p:spPr>
          <a:xfrm>
            <a:off x="11574517" y="4064676"/>
            <a:ext cx="390144" cy="217810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E649B-6724-5D08-30A5-022B2B49F9D0}"/>
                  </a:ext>
                </a:extLst>
              </p:cNvPr>
              <p:cNvSpPr txBox="1"/>
              <p:nvPr/>
            </p:nvSpPr>
            <p:spPr>
              <a:xfrm>
                <a:off x="12102821" y="4507145"/>
                <a:ext cx="2376331" cy="245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56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O" sz="2560" dirty="0"/>
                  <a:t>es la probabilidad de que la siguiente palabra sea la palabra </a:t>
                </a:r>
                <a:r>
                  <a:rPr lang="en-CO" sz="2560" i="1" dirty="0"/>
                  <a:t>i</a:t>
                </a:r>
                <a:endParaRPr lang="en-CO" sz="256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E649B-6724-5D08-30A5-022B2B49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821" y="4507145"/>
                <a:ext cx="2376331" cy="2456057"/>
              </a:xfrm>
              <a:prstGeom prst="rect">
                <a:avLst/>
              </a:prstGeom>
              <a:blipFill>
                <a:blip r:embed="rId10"/>
                <a:stretch>
                  <a:fillRect l="-4255" t="-2051" r="-4255" b="-512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2DAA8-3B58-2348-7FAF-A8B68C2CDA01}"/>
                  </a:ext>
                </a:extLst>
              </p:cNvPr>
              <p:cNvSpPr txBox="1"/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560" b="0" i="1" smtClean="0">
                        <a:latin typeface="Cambria Math" panose="02040503050406030204" pitchFamily="18" charset="0"/>
                      </a:rPr>
                      <m:t>𝐶𝑜𝑠𝑡𝑜</m:t>
                    </m:r>
                    <m:r>
                      <a:rPr lang="es-ES" sz="256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56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256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s-ES" sz="256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CO" sz="2560" dirty="0"/>
                  <a:t> +(1-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O" sz="2560" dirty="0"/>
                  <a:t>)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s-ES" sz="256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O" sz="2560" dirty="0"/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2DAA8-3B58-2348-7FAF-A8B68C2C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blipFill>
                <a:blip r:embed="rId11"/>
                <a:stretch>
                  <a:fillRect l="-1575" t="-163636" b="-248485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142138B-D763-116D-93CC-2EB2098563BD}"/>
              </a:ext>
            </a:extLst>
          </p:cNvPr>
          <p:cNvSpPr txBox="1"/>
          <p:nvPr/>
        </p:nvSpPr>
        <p:spPr>
          <a:xfrm>
            <a:off x="163879" y="4763040"/>
            <a:ext cx="141870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560" dirty="0"/>
              <a:t>Input: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FBA2755D-0F15-C102-D0CB-46F89957CDF2}"/>
              </a:ext>
            </a:extLst>
          </p:cNvPr>
          <p:cNvSpPr/>
          <p:nvPr/>
        </p:nvSpPr>
        <p:spPr>
          <a:xfrm rot="5400000">
            <a:off x="7817792" y="5081556"/>
            <a:ext cx="276820" cy="22677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5270B6-33B4-EDB0-3B4A-06983278E495}"/>
              </a:ext>
            </a:extLst>
          </p:cNvPr>
          <p:cNvSpPr txBox="1"/>
          <p:nvPr/>
        </p:nvSpPr>
        <p:spPr>
          <a:xfrm>
            <a:off x="7017462" y="6434290"/>
            <a:ext cx="1910080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Activación softmax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E5340D-AE83-6421-8125-3B19A2470036}"/>
              </a:ext>
            </a:extLst>
          </p:cNvPr>
          <p:cNvSpPr txBox="1"/>
          <p:nvPr/>
        </p:nvSpPr>
        <p:spPr>
          <a:xfrm>
            <a:off x="304423" y="8170154"/>
            <a:ext cx="14174729" cy="530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394" indent="-406394">
              <a:buFont typeface="Arial" panose="020B0604020202020204" pitchFamily="34" charset="0"/>
              <a:buChar char="•"/>
            </a:pPr>
            <a:r>
              <a:rPr lang="es-ES" sz="2844" dirty="0"/>
              <a:t>Red neuronal estimada con </a:t>
            </a:r>
            <a:r>
              <a:rPr lang="es-ES" sz="2844" dirty="0" err="1"/>
              <a:t>backpropagation</a:t>
            </a:r>
            <a:endParaRPr lang="en-US" sz="284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277EF46-3B13-36D4-5381-C29DEBDCD21C}"/>
                  </a:ext>
                </a:extLst>
              </p:cNvPr>
              <p:cNvSpPr txBox="1"/>
              <p:nvPr/>
            </p:nvSpPr>
            <p:spPr>
              <a:xfrm>
                <a:off x="15275620" y="4017020"/>
                <a:ext cx="760849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277EF46-3B13-36D4-5381-C29DEBDCD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620" y="4017020"/>
                <a:ext cx="760849" cy="2196627"/>
              </a:xfrm>
              <a:prstGeom prst="rect">
                <a:avLst/>
              </a:prstGeom>
              <a:blipFill>
                <a:blip r:embed="rId12"/>
                <a:stretch>
                  <a:fillRect t="-575" b="-402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Brace 55">
            <a:extLst>
              <a:ext uri="{FF2B5EF4-FFF2-40B4-BE49-F238E27FC236}">
                <a16:creationId xmlns:a16="http://schemas.microsoft.com/office/drawing/2014/main" id="{6684BE54-5EFB-E7A7-3560-2272DA5FA379}"/>
              </a:ext>
            </a:extLst>
          </p:cNvPr>
          <p:cNvSpPr/>
          <p:nvPr/>
        </p:nvSpPr>
        <p:spPr>
          <a:xfrm rot="5400000">
            <a:off x="15525985" y="6220230"/>
            <a:ext cx="214453" cy="73934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4325CE-E4A8-91F1-FEE7-FED3B03C9799}"/>
              </a:ext>
            </a:extLst>
          </p:cNvPr>
          <p:cNvSpPr txBox="1"/>
          <p:nvPr/>
        </p:nvSpPr>
        <p:spPr>
          <a:xfrm>
            <a:off x="14741632" y="6777552"/>
            <a:ext cx="191008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Valor real</a:t>
            </a:r>
          </a:p>
        </p:txBody>
      </p:sp>
    </p:spTree>
    <p:extLst>
      <p:ext uri="{BB962C8B-B14F-4D97-AF65-F5344CB8AC3E}">
        <p14:creationId xmlns:p14="http://schemas.microsoft.com/office/powerpoint/2010/main" val="186329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/>
              <p:nvPr/>
            </p:nvSpPr>
            <p:spPr>
              <a:xfrm>
                <a:off x="1257770" y="3027825"/>
                <a:ext cx="1373132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3027825"/>
                <a:ext cx="1373132" cy="2196627"/>
              </a:xfrm>
              <a:prstGeom prst="rect">
                <a:avLst/>
              </a:prstGeom>
              <a:blipFill>
                <a:blip r:embed="rId2"/>
                <a:stretch>
                  <a:fillRect l="-1818" b="-459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/>
              <p:nvPr/>
            </p:nvSpPr>
            <p:spPr>
              <a:xfrm>
                <a:off x="9046047" y="6731347"/>
                <a:ext cx="3462154" cy="1597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047" y="6731347"/>
                <a:ext cx="3462154" cy="1597873"/>
              </a:xfrm>
              <a:prstGeom prst="rect">
                <a:avLst/>
              </a:prstGeom>
              <a:blipFill>
                <a:blip r:embed="rId3"/>
                <a:stretch>
                  <a:fillRect b="-3385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F2ACAF-6653-0D05-7C9F-15F3C11233A3}"/>
                  </a:ext>
                </a:extLst>
              </p:cNvPr>
              <p:cNvSpPr txBox="1"/>
              <p:nvPr/>
            </p:nvSpPr>
            <p:spPr>
              <a:xfrm>
                <a:off x="3301991" y="2757345"/>
                <a:ext cx="5366342" cy="23859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F2ACAF-6653-0D05-7C9F-15F3C112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991" y="2757345"/>
                <a:ext cx="5366342" cy="2385974"/>
              </a:xfrm>
              <a:prstGeom prst="rect">
                <a:avLst/>
              </a:prstGeom>
              <a:blipFill>
                <a:blip r:embed="rId4"/>
                <a:stretch>
                  <a:fillRect b="-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4B4213-10AE-173A-76D9-BAFE03E6752D}"/>
                  </a:ext>
                </a:extLst>
              </p:cNvPr>
              <p:cNvSpPr txBox="1"/>
              <p:nvPr/>
            </p:nvSpPr>
            <p:spPr>
              <a:xfrm>
                <a:off x="9564795" y="2958380"/>
                <a:ext cx="3736930" cy="1983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CO" sz="256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O" sz="256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4B4213-10AE-173A-76D9-BAFE03E6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95" y="2958380"/>
                <a:ext cx="3736930" cy="1983172"/>
              </a:xfrm>
              <a:prstGeom prst="rect">
                <a:avLst/>
              </a:prstGeom>
              <a:blipFill>
                <a:blip r:embed="rId5"/>
                <a:stretch>
                  <a:fillRect l="-678" b="-6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59630-FF26-08BC-4390-AC04EFE636FF}"/>
                  </a:ext>
                </a:extLst>
              </p:cNvPr>
              <p:cNvSpPr txBox="1"/>
              <p:nvPr/>
            </p:nvSpPr>
            <p:spPr>
              <a:xfrm>
                <a:off x="2305635" y="5674005"/>
                <a:ext cx="5196995" cy="2138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s-ES" sz="256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O" sz="256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𝑖𝑁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CO" sz="256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59630-FF26-08BC-4390-AC04EFE63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35" y="5674005"/>
                <a:ext cx="5196995" cy="2138983"/>
              </a:xfrm>
              <a:prstGeom prst="rect">
                <a:avLst/>
              </a:prstGeom>
              <a:blipFill>
                <a:blip r:embed="rId6"/>
                <a:stretch>
                  <a:fillRect l="-488" b="-58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62025AD8-425B-4399-9D77-A544845C422F}"/>
              </a:ext>
            </a:extLst>
          </p:cNvPr>
          <p:cNvSpPr/>
          <p:nvPr/>
        </p:nvSpPr>
        <p:spPr>
          <a:xfrm rot="5400000">
            <a:off x="11379849" y="3532177"/>
            <a:ext cx="199448" cy="34621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99DD2-1D92-4232-C212-30CD592BE87E}"/>
              </a:ext>
            </a:extLst>
          </p:cNvPr>
          <p:cNvSpPr txBox="1"/>
          <p:nvPr/>
        </p:nvSpPr>
        <p:spPr>
          <a:xfrm>
            <a:off x="9875715" y="5520776"/>
            <a:ext cx="329959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Context embedding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ECE56FE-25CE-5A6D-D01E-CB8409CAC8D3}"/>
              </a:ext>
            </a:extLst>
          </p:cNvPr>
          <p:cNvSpPr/>
          <p:nvPr/>
        </p:nvSpPr>
        <p:spPr>
          <a:xfrm rot="5400000">
            <a:off x="4415752" y="7797445"/>
            <a:ext cx="233428" cy="9048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74C40-4290-FF93-7B3F-DD1C2BF2A356}"/>
              </a:ext>
            </a:extLst>
          </p:cNvPr>
          <p:cNvSpPr txBox="1"/>
          <p:nvPr/>
        </p:nvSpPr>
        <p:spPr>
          <a:xfrm>
            <a:off x="3627708" y="8466364"/>
            <a:ext cx="1724696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991" dirty="0"/>
              <a:t>Context embedding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6B8D11A-FACD-7500-4559-E7F40DB0EF55}"/>
              </a:ext>
            </a:extLst>
          </p:cNvPr>
          <p:cNvSpPr/>
          <p:nvPr/>
        </p:nvSpPr>
        <p:spPr>
          <a:xfrm rot="5400000">
            <a:off x="5791624" y="7783310"/>
            <a:ext cx="233428" cy="9048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A3DE13-2C68-C47D-9499-B32E30F23FFD}"/>
              </a:ext>
            </a:extLst>
          </p:cNvPr>
          <p:cNvSpPr txBox="1"/>
          <p:nvPr/>
        </p:nvSpPr>
        <p:spPr>
          <a:xfrm>
            <a:off x="4966471" y="8466364"/>
            <a:ext cx="1889031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991" dirty="0"/>
              <a:t>Word embedding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E3902ED-168E-FFF3-7420-ABF1013C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56657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/>
              <p:nvPr/>
            </p:nvSpPr>
            <p:spPr>
              <a:xfrm>
                <a:off x="2009520" y="3649918"/>
                <a:ext cx="5366342" cy="2385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256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520" y="3649918"/>
                <a:ext cx="5366342" cy="2385974"/>
              </a:xfrm>
              <a:prstGeom prst="rect">
                <a:avLst/>
              </a:prstGeom>
              <a:blipFill>
                <a:blip r:embed="rId2"/>
                <a:stretch>
                  <a:fillRect b="-529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B4E17-A61D-BD1A-324B-E9F00EB49D7B}"/>
                  </a:ext>
                </a:extLst>
              </p:cNvPr>
              <p:cNvSpPr txBox="1"/>
              <p:nvPr/>
            </p:nvSpPr>
            <p:spPr>
              <a:xfrm>
                <a:off x="956201" y="6813113"/>
                <a:ext cx="7472978" cy="16862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b>
                        <m:sup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ES" sz="256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B4E17-A61D-BD1A-324B-E9F00EB49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01" y="6813113"/>
                <a:ext cx="7472978" cy="1686295"/>
              </a:xfrm>
              <a:prstGeom prst="rect">
                <a:avLst/>
              </a:prstGeom>
              <a:blipFill>
                <a:blip r:embed="rId3"/>
                <a:stretch>
                  <a:fillRect b="-1493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0F6FA5B-59FF-47B0-F698-7573FE932AED}"/>
              </a:ext>
            </a:extLst>
          </p:cNvPr>
          <p:cNvSpPr txBox="1"/>
          <p:nvPr/>
        </p:nvSpPr>
        <p:spPr>
          <a:xfrm>
            <a:off x="8919023" y="7412936"/>
            <a:ext cx="5186350" cy="88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2560" dirty="0">
                <a:solidFill>
                  <a:srgbClr val="0070C0"/>
                </a:solidFill>
              </a:rPr>
              <a:t>Columna </a:t>
            </a:r>
            <a:r>
              <a:rPr lang="en-US" sz="2560" i="1" dirty="0" err="1">
                <a:solidFill>
                  <a:srgbClr val="0070C0"/>
                </a:solidFill>
              </a:rPr>
              <a:t>i</a:t>
            </a:r>
            <a:r>
              <a:rPr lang="en-CO" sz="2560" dirty="0">
                <a:solidFill>
                  <a:srgbClr val="0070C0"/>
                </a:solidFill>
              </a:rPr>
              <a:t> es el embedding que nos interesa de la palabra </a:t>
            </a:r>
            <a:r>
              <a:rPr lang="en-CO" sz="2560" i="1" dirty="0">
                <a:solidFill>
                  <a:srgbClr val="0070C0"/>
                </a:solidFill>
              </a:rPr>
              <a:t>i</a:t>
            </a:r>
            <a:endParaRPr lang="en-CO" sz="256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45D11-BDF3-C28C-742F-735967215F3F}"/>
              </a:ext>
            </a:extLst>
          </p:cNvPr>
          <p:cNvSpPr txBox="1"/>
          <p:nvPr/>
        </p:nvSpPr>
        <p:spPr>
          <a:xfrm>
            <a:off x="8855184" y="4769123"/>
            <a:ext cx="7000512" cy="48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2560" dirty="0">
                <a:solidFill>
                  <a:schemeClr val="accent4">
                    <a:lumMod val="75000"/>
                  </a:schemeClr>
                </a:solidFill>
              </a:rPr>
              <a:t>Fila </a:t>
            </a:r>
            <a:r>
              <a:rPr lang="en-US" sz="2560" i="1" dirty="0" err="1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CO" sz="2560" dirty="0">
                <a:solidFill>
                  <a:schemeClr val="accent4">
                    <a:lumMod val="75000"/>
                  </a:schemeClr>
                </a:solidFill>
              </a:rPr>
              <a:t> el “embedding contexto” de la palabra </a:t>
            </a:r>
            <a:r>
              <a:rPr lang="en-CO" sz="2560" i="1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endParaRPr lang="en-CO" sz="256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5716C-24E3-E726-510B-1C986280E7B5}"/>
              </a:ext>
            </a:extLst>
          </p:cNvPr>
          <p:cNvSpPr txBox="1"/>
          <p:nvPr/>
        </p:nvSpPr>
        <p:spPr>
          <a:xfrm>
            <a:off x="304423" y="1627309"/>
            <a:ext cx="9859955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6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ocabulario = {government, debt, problems, …, banking}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Ventana = 2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Dimensión embedding = N (por ejemplo N=300)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C87350-D17B-6D49-7D56-102265A8CD03}"/>
                  </a:ext>
                </a:extLst>
              </p:cNvPr>
              <p:cNvSpPr txBox="1"/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560" b="0" i="1" smtClean="0">
                        <a:latin typeface="Cambria Math" panose="02040503050406030204" pitchFamily="18" charset="0"/>
                      </a:rPr>
                      <m:t>𝐶𝑜𝑠𝑡𝑜</m:t>
                    </m:r>
                    <m:r>
                      <a:rPr lang="es-ES" sz="256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56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256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s-ES" sz="256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CO" sz="2560" dirty="0"/>
                  <a:t> +(1-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O" sz="2560" dirty="0"/>
                  <a:t>)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s-ES" sz="256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O" sz="256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C87350-D17B-6D49-7D56-102265A8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blipFill>
                <a:blip r:embed="rId4"/>
                <a:stretch>
                  <a:fillRect l="-1575" t="-163636" b="-248485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36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EB02-7071-CA14-6E27-13133BF4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784" y="3054096"/>
            <a:ext cx="15096604" cy="6233028"/>
          </a:xfrm>
        </p:spPr>
        <p:txBody>
          <a:bodyPr>
            <a:normAutofit/>
          </a:bodyPr>
          <a:lstStyle/>
          <a:p>
            <a:r>
              <a:rPr lang="en-US" sz="4400" dirty="0"/>
              <a:t>Red neuronal de dos </a:t>
            </a:r>
            <a:r>
              <a:rPr lang="en-US" sz="4400" dirty="0" err="1"/>
              <a:t>capas</a:t>
            </a:r>
            <a:endParaRPr lang="en-US" sz="4400" dirty="0"/>
          </a:p>
          <a:p>
            <a:endParaRPr lang="en-US" sz="4800" i="1" dirty="0"/>
          </a:p>
          <a:p>
            <a:r>
              <a:rPr lang="en-US" sz="4400" dirty="0" err="1"/>
              <a:t>Estima</a:t>
            </a:r>
            <a:r>
              <a:rPr lang="en-US" sz="4400" dirty="0"/>
              <a:t> un total de (|</a:t>
            </a:r>
            <a:r>
              <a:rPr lang="en-US" sz="4400" dirty="0" err="1"/>
              <a:t>vocabulario</a:t>
            </a:r>
            <a:r>
              <a:rPr lang="en-US" sz="4400" dirty="0"/>
              <a:t>| x N) </a:t>
            </a:r>
            <a:r>
              <a:rPr lang="en-US" sz="4400" dirty="0" err="1"/>
              <a:t>parámetros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Si temenos 400.000 palabras y embeddings de </a:t>
            </a:r>
            <a:r>
              <a:rPr lang="en-US" sz="4400" dirty="0" err="1"/>
              <a:t>tamaño</a:t>
            </a:r>
            <a:r>
              <a:rPr lang="en-US" sz="4400" dirty="0"/>
              <a:t> 300, son 120.000.000 </a:t>
            </a:r>
            <a:r>
              <a:rPr lang="en-US" sz="4400" dirty="0" err="1"/>
              <a:t>parámetros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 err="1"/>
              <a:t>FastText</a:t>
            </a:r>
            <a:endParaRPr lang="en-US" sz="4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1F0968-3ECD-E3C2-CCA2-373329E9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187500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33339B-A757-4B29-9360-5D1B311BD207}"/>
              </a:ext>
            </a:extLst>
          </p:cNvPr>
          <p:cNvSpPr txBox="1">
            <a:spLocks/>
          </p:cNvSpPr>
          <p:nvPr/>
        </p:nvSpPr>
        <p:spPr>
          <a:xfrm>
            <a:off x="9899600" y="6599598"/>
            <a:ext cx="5645200" cy="9758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ntenna Bold" panose="02000503000000020004" pitchFamily="50" charset="0"/>
              </a:rPr>
              <a:t>Semana 5: </a:t>
            </a:r>
            <a:r>
              <a:rPr lang="en-US" sz="2800" b="0" dirty="0">
                <a:latin typeface="Antenna Light" panose="02000503000000020004" pitchFamily="50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4E91-72EE-C3DC-61CC-5A68D70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Embeddings</a:t>
            </a:r>
            <a:endParaRPr lang="es-CO" sz="4400" dirty="0">
              <a:solidFill>
                <a:srgbClr val="F7951E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73339C-04F3-B4AA-15FF-EFCBC53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B850E55-81E6-52B2-E7F7-66A4CFBBF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2134"/>
              </p:ext>
            </p:extLst>
          </p:nvPr>
        </p:nvGraphicFramePr>
        <p:xfrm>
          <a:off x="4536175" y="2405063"/>
          <a:ext cx="9667981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9915">
                  <a:extLst>
                    <a:ext uri="{9D8B030D-6E8A-4147-A177-3AD203B41FA5}">
                      <a16:colId xmlns:a16="http://schemas.microsoft.com/office/drawing/2014/main" val="856327983"/>
                    </a:ext>
                  </a:extLst>
                </a:gridCol>
                <a:gridCol w="7118066">
                  <a:extLst>
                    <a:ext uri="{9D8B030D-6E8A-4147-A177-3AD203B41FA5}">
                      <a16:colId xmlns:a16="http://schemas.microsoft.com/office/drawing/2014/main" val="2353792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ASIN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327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Adidas running shoes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These men's adidas running-inspired shoes are durable to stand up to </a:t>
                      </a:r>
                      <a:r>
                        <a:rPr lang="en-US" sz="16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everyday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usage, and they're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help you make your next time out the best one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yet. A </a:t>
                      </a:r>
                      <a:r>
                        <a:rPr lang="en-US" sz="1600" b="0" i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Cloudfoam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Super midsole provides elevated 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cushioning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while the textile upper is super soft and comfy. The rubber outsole grips the ground because you never know when you might go off road.</a:t>
                      </a:r>
                      <a:endParaRPr lang="en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Nike running shoes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 strength to your step with the Nike Air Zoom Pegasus 37 shoe. </a:t>
                      </a:r>
                      <a:r>
                        <a:rPr lang="en-US" sz="16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Ensuring the fit loved by the runners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 shoe is equipped with a brand new cushioning unit on the forefoot and foam for maximum responsiveness. The result is a durable and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shoe designed for your </a:t>
                      </a:r>
                      <a:r>
                        <a:rPr lang="en-US" sz="16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everyday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runs. Nike React foam in the midsole for lightness, elasticity and durability. More foam means more 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cushioning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 bulk. The</a:t>
                      </a:r>
                      <a:r>
                        <a:rPr lang="en-US" sz="1600" b="0" i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Air Zoom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 in the forefoot is twice as large as previous versions, thus offering greater elasticity at each step. It is closer to the foot for better responsiveness.</a:t>
                      </a:r>
                      <a:endParaRPr lang="en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530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7307897-3EF0-3AC4-E2E6-7E32506C508C}"/>
              </a:ext>
            </a:extLst>
          </p:cNvPr>
          <p:cNvSpPr txBox="1"/>
          <p:nvPr/>
        </p:nvSpPr>
        <p:spPr>
          <a:xfrm>
            <a:off x="1192212" y="6923466"/>
            <a:ext cx="14295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Palabras idénticas: </a:t>
            </a:r>
            <a:r>
              <a:rPr lang="en-CO" sz="2400" dirty="0">
                <a:solidFill>
                  <a:srgbClr val="C00000"/>
                </a:solidFill>
              </a:rPr>
              <a:t>lightweight, </a:t>
            </a:r>
            <a:r>
              <a:rPr lang="en-CO" sz="2400" dirty="0">
                <a:solidFill>
                  <a:schemeClr val="accent6">
                    <a:lumMod val="75000"/>
                  </a:schemeClr>
                </a:solidFill>
              </a:rPr>
              <a:t>cushioning, </a:t>
            </a:r>
            <a:r>
              <a:rPr lang="en-CO" sz="2400" dirty="0">
                <a:solidFill>
                  <a:schemeClr val="accent2">
                    <a:lumMod val="75000"/>
                  </a:schemeClr>
                </a:solidFill>
              </a:rPr>
              <a:t>everyday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Palabras con mismo significado en contexto particular: </a:t>
            </a:r>
            <a:r>
              <a:rPr lang="en-CO" sz="2400" dirty="0">
                <a:solidFill>
                  <a:schemeClr val="accent4">
                    <a:lumMod val="75000"/>
                  </a:schemeClr>
                </a:solidFill>
              </a:rPr>
              <a:t>AirZoom – CloudFoam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Frases con significado similar: </a:t>
            </a:r>
            <a:r>
              <a:rPr lang="en-CO" sz="2400" dirty="0">
                <a:solidFill>
                  <a:srgbClr val="7030A0"/>
                </a:solidFill>
              </a:rPr>
              <a:t>“to help you make your next time out the best one” – “ensuring the fit loved by the runners”</a:t>
            </a:r>
          </a:p>
        </p:txBody>
      </p:sp>
    </p:spTree>
    <p:extLst>
      <p:ext uri="{BB962C8B-B14F-4D97-AF65-F5344CB8AC3E}">
        <p14:creationId xmlns:p14="http://schemas.microsoft.com/office/powerpoint/2010/main" val="71340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4E91-72EE-C3DC-61CC-5A68D70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Representando palabras por su contexto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73339C-04F3-B4AA-15FF-EFCBC53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4</a:t>
            </a:fld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07897-3EF0-3AC4-E2E6-7E32506C508C}"/>
              </a:ext>
            </a:extLst>
          </p:cNvPr>
          <p:cNvSpPr txBox="1"/>
          <p:nvPr/>
        </p:nvSpPr>
        <p:spPr>
          <a:xfrm>
            <a:off x="1155636" y="2466424"/>
            <a:ext cx="16192564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El significado de una palabra está altamente explicado por las palabras que aparecen frecuentemente a su alrededor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r>
              <a:rPr lang="es-ES" sz="2400" i="1" dirty="0"/>
              <a:t>                          … </a:t>
            </a:r>
            <a:r>
              <a:rPr lang="es-ES" sz="2400" i="1" dirty="0" err="1"/>
              <a:t>government</a:t>
            </a:r>
            <a:r>
              <a:rPr lang="es-ES" sz="2400" i="1" dirty="0"/>
              <a:t> </a:t>
            </a:r>
            <a:r>
              <a:rPr lang="es-ES" sz="2400" i="1" dirty="0" err="1"/>
              <a:t>debt</a:t>
            </a:r>
            <a:r>
              <a:rPr lang="es-ES" sz="2400" i="1" dirty="0"/>
              <a:t> </a:t>
            </a:r>
            <a:r>
              <a:rPr lang="es-ES" sz="2400" i="1" dirty="0" err="1"/>
              <a:t>problems</a:t>
            </a:r>
            <a:r>
              <a:rPr lang="es-ES" sz="2400" i="1" dirty="0"/>
              <a:t> </a:t>
            </a:r>
            <a:r>
              <a:rPr lang="es-ES" sz="2400" i="1" dirty="0" err="1"/>
              <a:t>turning</a:t>
            </a:r>
            <a:r>
              <a:rPr lang="es-ES" sz="2400" i="1" dirty="0"/>
              <a:t> </a:t>
            </a:r>
            <a:r>
              <a:rPr lang="es-ES" sz="2400" i="1" dirty="0" err="1"/>
              <a:t>into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crises as </a:t>
            </a:r>
            <a:r>
              <a:rPr lang="es-ES" sz="2400" i="1" dirty="0" err="1"/>
              <a:t>happened</a:t>
            </a:r>
            <a:r>
              <a:rPr lang="es-ES" sz="2400" i="1" dirty="0"/>
              <a:t> in 2009…</a:t>
            </a:r>
          </a:p>
          <a:p>
            <a:r>
              <a:rPr lang="es-ES" sz="2400" i="1" dirty="0"/>
              <a:t>                                              … </a:t>
            </a:r>
            <a:r>
              <a:rPr lang="es-ES" sz="2400" i="1" dirty="0" err="1"/>
              <a:t>the</a:t>
            </a:r>
            <a:r>
              <a:rPr lang="es-ES" sz="2400" i="1" dirty="0"/>
              <a:t> country has </a:t>
            </a:r>
            <a:r>
              <a:rPr lang="es-ES" sz="2400" i="1" dirty="0" err="1"/>
              <a:t>just</a:t>
            </a:r>
            <a:r>
              <a:rPr lang="es-ES" sz="2400" i="1" dirty="0"/>
              <a:t> </a:t>
            </a:r>
            <a:r>
              <a:rPr lang="es-ES" sz="2400" i="1" dirty="0" err="1"/>
              <a:t>given</a:t>
            </a:r>
            <a:r>
              <a:rPr lang="es-ES" sz="2400" i="1" dirty="0"/>
              <a:t> </a:t>
            </a:r>
            <a:r>
              <a:rPr lang="es-ES" sz="2400" i="1" dirty="0" err="1"/>
              <a:t>its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</a:t>
            </a:r>
            <a:r>
              <a:rPr lang="es-ES" sz="2400" i="1" dirty="0" err="1"/>
              <a:t>system</a:t>
            </a:r>
            <a:r>
              <a:rPr lang="es-ES" sz="2400" i="1" dirty="0"/>
              <a:t> a </a:t>
            </a:r>
            <a:r>
              <a:rPr lang="es-ES" sz="2400" i="1" dirty="0" err="1"/>
              <a:t>shot</a:t>
            </a:r>
            <a:r>
              <a:rPr lang="es-ES" sz="2400" i="1" dirty="0"/>
              <a:t> in </a:t>
            </a:r>
            <a:r>
              <a:rPr lang="es-ES" sz="2400" i="1" dirty="0" err="1"/>
              <a:t>the</a:t>
            </a:r>
            <a:r>
              <a:rPr lang="es-ES" sz="2400" i="1" dirty="0"/>
              <a:t> </a:t>
            </a:r>
            <a:r>
              <a:rPr lang="es-ES" sz="2400" i="1" dirty="0" err="1"/>
              <a:t>arm</a:t>
            </a:r>
            <a:r>
              <a:rPr lang="es-ES" sz="2400" i="1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El contexto alrededor de la palabra se puede utilizar para construir el </a:t>
            </a:r>
            <a:r>
              <a:rPr lang="es-ES" sz="3200" dirty="0" err="1"/>
              <a:t>embedding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“</a:t>
            </a:r>
            <a:r>
              <a:rPr lang="es-ES" sz="3200" dirty="0" err="1"/>
              <a:t>banking</a:t>
            </a:r>
            <a:r>
              <a:rPr lang="es-ES" sz="3200" dirty="0"/>
              <a:t>” y “</a:t>
            </a:r>
            <a:r>
              <a:rPr lang="es-ES" sz="3200" dirty="0" err="1"/>
              <a:t>finance</a:t>
            </a:r>
            <a:r>
              <a:rPr lang="es-ES" sz="3200" dirty="0"/>
              <a:t>” probablemente deberían tener </a:t>
            </a:r>
            <a:r>
              <a:rPr lang="es-ES" sz="3200" dirty="0" err="1"/>
              <a:t>embeddings</a:t>
            </a:r>
            <a:r>
              <a:rPr lang="es-ES" sz="3200" dirty="0"/>
              <a:t> similares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56D35A7-2F58-0CC7-00B3-DDB4CD6711EB}"/>
              </a:ext>
            </a:extLst>
          </p:cNvPr>
          <p:cNvSpPr/>
          <p:nvPr/>
        </p:nvSpPr>
        <p:spPr>
          <a:xfrm rot="5400000">
            <a:off x="6067352" y="3705263"/>
            <a:ext cx="319209" cy="5391080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>
              <a:solidFill>
                <a:schemeClr val="accent1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9BAEA4E-47A9-5DB7-9323-CCC2BCBDD6AB}"/>
              </a:ext>
            </a:extLst>
          </p:cNvPr>
          <p:cNvSpPr/>
          <p:nvPr/>
        </p:nvSpPr>
        <p:spPr>
          <a:xfrm rot="5400000">
            <a:off x="13034776" y="3705261"/>
            <a:ext cx="319209" cy="5391080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5F3B-A313-875A-242B-B80C3152A890}"/>
              </a:ext>
            </a:extLst>
          </p:cNvPr>
          <p:cNvSpPr txBox="1"/>
          <p:nvPr/>
        </p:nvSpPr>
        <p:spPr>
          <a:xfrm>
            <a:off x="5493960" y="6534229"/>
            <a:ext cx="1879784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chemeClr val="accent1"/>
                </a:solidFill>
              </a:rPr>
              <a:t>Contexto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7BEC6-7B9F-0720-12EF-9D37DE0DD0AF}"/>
              </a:ext>
            </a:extLst>
          </p:cNvPr>
          <p:cNvSpPr txBox="1"/>
          <p:nvPr/>
        </p:nvSpPr>
        <p:spPr>
          <a:xfrm>
            <a:off x="12503920" y="6534229"/>
            <a:ext cx="1879784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chemeClr val="accent1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82589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2903FB-7A8C-0719-B0B2-0F34E0A4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29" y="3315785"/>
            <a:ext cx="8568718" cy="46928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F60EAB-2D0D-A72A-11DC-C3080A4542A9}"/>
              </a:ext>
            </a:extLst>
          </p:cNvPr>
          <p:cNvSpPr/>
          <p:nvPr/>
        </p:nvSpPr>
        <p:spPr>
          <a:xfrm>
            <a:off x="6559692" y="3346839"/>
            <a:ext cx="282429" cy="35683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7DCD9-A405-61CF-DE7B-D4A715D364FB}"/>
              </a:ext>
            </a:extLst>
          </p:cNvPr>
          <p:cNvSpPr txBox="1"/>
          <p:nvPr/>
        </p:nvSpPr>
        <p:spPr>
          <a:xfrm>
            <a:off x="6399426" y="2920439"/>
            <a:ext cx="92610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1" dirty="0">
                <a:solidFill>
                  <a:srgbClr val="C00000"/>
                </a:solidFill>
              </a:rPr>
              <a:t>S</a:t>
            </a:r>
            <a:r>
              <a:rPr lang="en-CO" sz="1991" dirty="0">
                <a:solidFill>
                  <a:srgbClr val="C00000"/>
                </a:solidFill>
              </a:rPr>
              <a:t>exo?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B9AD1-AFAA-954E-52C7-07616EDEF998}"/>
              </a:ext>
            </a:extLst>
          </p:cNvPr>
          <p:cNvSpPr/>
          <p:nvPr/>
        </p:nvSpPr>
        <p:spPr>
          <a:xfrm>
            <a:off x="7514694" y="3346838"/>
            <a:ext cx="374377" cy="35683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DECA0-ECAB-32CE-8CAA-386C81D30B5C}"/>
              </a:ext>
            </a:extLst>
          </p:cNvPr>
          <p:cNvSpPr txBox="1"/>
          <p:nvPr/>
        </p:nvSpPr>
        <p:spPr>
          <a:xfrm>
            <a:off x="7324212" y="2920439"/>
            <a:ext cx="92610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Edad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DB3C8F-0887-23D2-8008-CBC544BBAE9E}"/>
              </a:ext>
            </a:extLst>
          </p:cNvPr>
          <p:cNvSpPr/>
          <p:nvPr/>
        </p:nvSpPr>
        <p:spPr>
          <a:xfrm>
            <a:off x="7065433" y="6108188"/>
            <a:ext cx="374377" cy="19004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7F6F7-C0B9-CF79-E87D-2FA74B0083E0}"/>
              </a:ext>
            </a:extLst>
          </p:cNvPr>
          <p:cNvSpPr txBox="1"/>
          <p:nvPr/>
        </p:nvSpPr>
        <p:spPr>
          <a:xfrm>
            <a:off x="6746879" y="8028713"/>
            <a:ext cx="1315588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Realeza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9179AB-ACF9-5323-B654-2D9369536AA0}"/>
              </a:ext>
            </a:extLst>
          </p:cNvPr>
          <p:cNvSpPr/>
          <p:nvPr/>
        </p:nvSpPr>
        <p:spPr>
          <a:xfrm>
            <a:off x="12087389" y="3295685"/>
            <a:ext cx="419044" cy="4749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5779E5-4E2E-5155-A2D0-7046FA2920DB}"/>
              </a:ext>
            </a:extLst>
          </p:cNvPr>
          <p:cNvSpPr txBox="1"/>
          <p:nvPr/>
        </p:nvSpPr>
        <p:spPr>
          <a:xfrm>
            <a:off x="11740266" y="8028713"/>
            <a:ext cx="1315588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Persona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0A6989D-28F4-A0F8-5931-F3D87021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23124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F3A9-BFE6-E89E-EFE6-12376AD8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F1FCAA-191B-9DC7-7AF8-5326A18E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273" y="2647413"/>
            <a:ext cx="14963775" cy="5764666"/>
          </a:xfrm>
        </p:spPr>
        <p:txBody>
          <a:bodyPr>
            <a:normAutofit fontScale="92500" lnSpcReduction="10000"/>
          </a:bodyPr>
          <a:lstStyle/>
          <a:p>
            <a:r>
              <a:rPr lang="es-ES" sz="3600" dirty="0" err="1"/>
              <a:t>Embeddings</a:t>
            </a:r>
            <a:r>
              <a:rPr lang="es-ES" sz="3600" dirty="0"/>
              <a:t> pueden capturar analogías a través de operaciones aritméticas:</a:t>
            </a:r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pPr marL="0" indent="0">
              <a:buNone/>
            </a:pPr>
            <a:endParaRPr lang="es-ES" sz="3600" dirty="0"/>
          </a:p>
          <a:p>
            <a:r>
              <a:rPr lang="es-ES" sz="3600" dirty="0"/>
              <a:t>“Queen” es la palabra más cercana a la suma de </a:t>
            </a:r>
            <a:r>
              <a:rPr lang="es-ES" sz="3600" dirty="0" err="1"/>
              <a:t>embeddings</a:t>
            </a:r>
            <a:r>
              <a:rPr lang="es-ES" sz="3600" dirty="0"/>
              <a:t>: “</a:t>
            </a:r>
            <a:r>
              <a:rPr lang="es-ES" sz="3600" dirty="0" err="1"/>
              <a:t>king-man+woman</a:t>
            </a:r>
            <a:r>
              <a:rPr lang="es-ES" sz="3600" dirty="0"/>
              <a:t>” de un conjunto de 400.000 palabras!</a:t>
            </a:r>
          </a:p>
          <a:p>
            <a:r>
              <a:rPr lang="es-ES" sz="3600" dirty="0"/>
              <a:t>“Paris” es la más cercana a “</a:t>
            </a:r>
            <a:r>
              <a:rPr lang="es-ES" sz="3600" dirty="0" err="1"/>
              <a:t>Madrid-Spain+France</a:t>
            </a:r>
            <a:r>
              <a:rPr lang="es-ES" sz="3600" dirty="0"/>
              <a:t>”</a:t>
            </a:r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A4BD2-B216-A32A-19FE-27AE9C30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0" y="3736076"/>
            <a:ext cx="5752052" cy="2800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584977-7EE6-173C-273B-1577F4B1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794" y="4153405"/>
            <a:ext cx="5293360" cy="196554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F62B127-17FE-598A-157C-69AA0CD1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39777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9A320-2D5E-B346-8B4F-5AA700DC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8D368D-EA6B-0307-8E5D-F99C6ABD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3" y="2667000"/>
            <a:ext cx="14963775" cy="6118225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 err="1"/>
              <a:t>Queremos</a:t>
            </a:r>
            <a:r>
              <a:rPr lang="en-US" sz="4000" dirty="0"/>
              <a:t> </a:t>
            </a:r>
            <a:r>
              <a:rPr lang="en-US" sz="4000" dirty="0" err="1"/>
              <a:t>construir</a:t>
            </a:r>
            <a:r>
              <a:rPr lang="en-US" sz="4000" dirty="0"/>
              <a:t> embeddings </a:t>
            </a:r>
            <a:r>
              <a:rPr lang="en-US" sz="4000" dirty="0" err="1"/>
              <a:t>tal</a:t>
            </a:r>
            <a:r>
              <a:rPr lang="en-US" sz="4000" dirty="0"/>
              <a:t> que palabras que </a:t>
            </a:r>
            <a:r>
              <a:rPr lang="en-US" sz="4000" dirty="0" err="1"/>
              <a:t>aparezcan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un </a:t>
            </a:r>
            <a:r>
              <a:rPr lang="en-US" sz="4000" dirty="0" err="1"/>
              <a:t>mismo</a:t>
            </a:r>
            <a:r>
              <a:rPr lang="en-US" sz="4000" dirty="0"/>
              <a:t> </a:t>
            </a:r>
            <a:r>
              <a:rPr lang="en-US" sz="4000" dirty="0" err="1"/>
              <a:t>contexto</a:t>
            </a:r>
            <a:r>
              <a:rPr lang="en-US" sz="4000" dirty="0"/>
              <a:t> </a:t>
            </a:r>
            <a:r>
              <a:rPr lang="en-US" sz="4000" dirty="0" err="1"/>
              <a:t>tengan</a:t>
            </a:r>
            <a:r>
              <a:rPr lang="en-US" sz="4000" dirty="0"/>
              <a:t> embeddings </a:t>
            </a:r>
            <a:r>
              <a:rPr lang="en-US" sz="4000" dirty="0" err="1"/>
              <a:t>similares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Dos </a:t>
            </a:r>
            <a:r>
              <a:rPr lang="en-US" sz="4000" dirty="0" err="1"/>
              <a:t>algoritmos</a:t>
            </a:r>
            <a:r>
              <a:rPr lang="en-US" sz="40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600" dirty="0"/>
              <a:t>Continuous bag of words (CBOW): dado un </a:t>
            </a:r>
            <a:r>
              <a:rPr lang="en-US" sz="3600" dirty="0" err="1"/>
              <a:t>contexto</a:t>
            </a:r>
            <a:r>
              <a:rPr lang="en-US" sz="3600" dirty="0"/>
              <a:t>,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predecir</a:t>
            </a:r>
            <a:r>
              <a:rPr lang="en-US" sz="3600" dirty="0"/>
              <a:t> la </a:t>
            </a:r>
            <a:r>
              <a:rPr lang="en-US" sz="3600" dirty="0" err="1"/>
              <a:t>siguiente</a:t>
            </a:r>
            <a:r>
              <a:rPr lang="en-US" sz="3600" dirty="0"/>
              <a:t> palabra:</a:t>
            </a:r>
          </a:p>
          <a:p>
            <a:pPr marL="914400" lvl="1" indent="-457200">
              <a:buFont typeface="+mj-lt"/>
              <a:buAutoNum type="arabicPeriod"/>
            </a:pPr>
            <a:endParaRPr lang="en-US" sz="3600" dirty="0"/>
          </a:p>
          <a:p>
            <a:pPr marL="0" indent="0">
              <a:buNone/>
            </a:pPr>
            <a:r>
              <a:rPr lang="en-US" sz="4000" i="1" dirty="0"/>
              <a:t>	        </a:t>
            </a:r>
            <a:r>
              <a:rPr lang="en-US" sz="3600" i="1" dirty="0"/>
              <a:t>“The soles of these running shoes are made of ______” </a:t>
            </a:r>
          </a:p>
          <a:p>
            <a:pPr marL="0" indent="0">
              <a:buNone/>
            </a:pPr>
            <a:r>
              <a:rPr lang="en-US" sz="3600" i="1" dirty="0">
                <a:solidFill>
                  <a:srgbClr val="C00000"/>
                </a:solidFill>
              </a:rPr>
              <a:t>                       </a:t>
            </a:r>
            <a:r>
              <a:rPr lang="en-US" sz="3600" i="1" dirty="0" err="1">
                <a:solidFill>
                  <a:srgbClr val="C00000"/>
                </a:solidFill>
              </a:rPr>
              <a:t>AirZoom</a:t>
            </a:r>
            <a:r>
              <a:rPr lang="en-US" sz="3600" i="1" dirty="0">
                <a:solidFill>
                  <a:srgbClr val="C00000"/>
                </a:solidFill>
              </a:rPr>
              <a:t>? </a:t>
            </a:r>
            <a:r>
              <a:rPr lang="en-US" sz="3600" i="1" dirty="0" err="1">
                <a:solidFill>
                  <a:srgbClr val="C00000"/>
                </a:solidFill>
              </a:rPr>
              <a:t>CloudFoam</a:t>
            </a:r>
            <a:r>
              <a:rPr lang="en-US" sz="3600" i="1" dirty="0">
                <a:solidFill>
                  <a:srgbClr val="C00000"/>
                </a:solidFill>
              </a:rPr>
              <a:t>?</a:t>
            </a:r>
            <a:endParaRPr lang="en-US" sz="3600" i="1" dirty="0"/>
          </a:p>
          <a:p>
            <a:pPr marL="0" indent="0">
              <a:buNone/>
            </a:pPr>
            <a:endParaRPr lang="en-US" sz="4000" dirty="0"/>
          </a:p>
          <a:p>
            <a:pPr marL="914400" lvl="1" indent="-457200">
              <a:buFont typeface="+mj-lt"/>
              <a:buAutoNum type="arabicPeriod" startAt="2"/>
            </a:pPr>
            <a:r>
              <a:rPr lang="en-US" sz="3600" dirty="0"/>
              <a:t>Skip-gram: dada </a:t>
            </a:r>
            <a:r>
              <a:rPr lang="en-US" sz="3600" dirty="0" err="1"/>
              <a:t>una</a:t>
            </a:r>
            <a:r>
              <a:rPr lang="en-US" sz="3600" dirty="0"/>
              <a:t> palabra,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predecir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contexto</a:t>
            </a:r>
            <a:r>
              <a:rPr lang="en-US" sz="3600" dirty="0"/>
              <a:t>:</a:t>
            </a:r>
          </a:p>
          <a:p>
            <a:pPr marL="0" indent="0">
              <a:buNone/>
            </a:pPr>
            <a:r>
              <a:rPr lang="en-US" sz="3600" i="1" dirty="0"/>
              <a:t>    	         “_____ _____ _____ </a:t>
            </a:r>
            <a:r>
              <a:rPr lang="en-US" sz="3600" i="1" dirty="0" err="1"/>
              <a:t>AirZoom</a:t>
            </a:r>
            <a:r>
              <a:rPr lang="en-US" sz="3600" i="1" dirty="0"/>
              <a:t> _____ ______ ______” </a:t>
            </a:r>
          </a:p>
          <a:p>
            <a:pPr marL="0" indent="0">
              <a:buNone/>
            </a:pPr>
            <a:r>
              <a:rPr lang="en-US" sz="3600" i="1" dirty="0">
                <a:solidFill>
                  <a:srgbClr val="C00000"/>
                </a:solidFill>
              </a:rPr>
              <a:t>                      Soles? Running? Shoes? Made?</a:t>
            </a:r>
            <a:endParaRPr lang="en-US" sz="3600" i="1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6427AAE-E64F-6A16-7789-3D9B669D2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Idea de Word2vec</a:t>
            </a:r>
          </a:p>
        </p:txBody>
      </p:sp>
    </p:spTree>
    <p:extLst>
      <p:ext uri="{BB962C8B-B14F-4D97-AF65-F5344CB8AC3E}">
        <p14:creationId xmlns:p14="http://schemas.microsoft.com/office/powerpoint/2010/main" val="193171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EB02-7071-CA14-6E27-13133BF4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104" y="2706623"/>
            <a:ext cx="15351620" cy="7346101"/>
          </a:xfrm>
        </p:spPr>
        <p:txBody>
          <a:bodyPr>
            <a:normAutofit/>
          </a:bodyPr>
          <a:lstStyle/>
          <a:p>
            <a:r>
              <a:rPr lang="es-ES" dirty="0"/>
              <a:t>Idea: predecir una palabra, dado un contexto</a:t>
            </a:r>
          </a:p>
          <a:p>
            <a:r>
              <a:rPr lang="es-ES" dirty="0"/>
              <a:t>Podemos construir conjunto de entrenamiento dada una ventana (por ejemplo 2):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problems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6613A01-8A75-177B-56C7-9EFA2B42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42293"/>
              </p:ext>
            </p:extLst>
          </p:nvPr>
        </p:nvGraphicFramePr>
        <p:xfrm>
          <a:off x="1701478" y="6087266"/>
          <a:ext cx="11557448" cy="26370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850900">
                  <a:extLst>
                    <a:ext uri="{9D8B030D-6E8A-4147-A177-3AD203B41FA5}">
                      <a16:colId xmlns:a16="http://schemas.microsoft.com/office/drawing/2014/main" val="3856952095"/>
                    </a:ext>
                  </a:extLst>
                </a:gridCol>
                <a:gridCol w="3853274">
                  <a:extLst>
                    <a:ext uri="{9D8B030D-6E8A-4147-A177-3AD203B41FA5}">
                      <a16:colId xmlns:a16="http://schemas.microsoft.com/office/drawing/2014/main" val="1558041146"/>
                    </a:ext>
                  </a:extLst>
                </a:gridCol>
                <a:gridCol w="3853274">
                  <a:extLst>
                    <a:ext uri="{9D8B030D-6E8A-4147-A177-3AD203B41FA5}">
                      <a16:colId xmlns:a16="http://schemas.microsoft.com/office/drawing/2014/main" val="164541675"/>
                    </a:ext>
                  </a:extLst>
                </a:gridCol>
              </a:tblGrid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Input 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Input 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Output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744523576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government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debt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579573877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US" sz="2600" dirty="0"/>
                        <a:t>d</a:t>
                      </a:r>
                      <a:r>
                        <a:rPr lang="en-CO" sz="2600" dirty="0"/>
                        <a:t>ebt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3631197862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into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128016185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into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banking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11984191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536F7D-5ECF-F0D8-FB04-C66DDC29291B}"/>
              </a:ext>
            </a:extLst>
          </p:cNvPr>
          <p:cNvSpPr txBox="1"/>
          <p:nvPr/>
        </p:nvSpPr>
        <p:spPr>
          <a:xfrm>
            <a:off x="13774870" y="6571735"/>
            <a:ext cx="3275853" cy="1668149"/>
          </a:xfrm>
          <a:prstGeom prst="rect">
            <a:avLst/>
          </a:prstGeom>
          <a:solidFill>
            <a:srgbClr val="FFBBA3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rgbClr val="C00000"/>
                </a:solidFill>
              </a:rPr>
              <a:t>Ventaja: cantidad ilimitada de datos. Por ejemplo: Wikipedia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8972E7A-8DA5-4E91-81C6-FE289FC0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249068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0EB02-7071-CA14-6E27-13133BF43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3664" y="2721653"/>
                <a:ext cx="15464536" cy="681574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err="1"/>
                  <a:t>Definir</a:t>
                </a:r>
                <a:r>
                  <a:rPr lang="en-US" sz="3200" dirty="0"/>
                  <a:t> la </a:t>
                </a:r>
                <a:r>
                  <a:rPr lang="en-US" sz="3200" dirty="0" err="1"/>
                  <a:t>probabilidad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una</a:t>
                </a:r>
                <a:r>
                  <a:rPr lang="en-US" sz="3200" dirty="0"/>
                  <a:t> “palabra central” </a:t>
                </a:r>
                <a:r>
                  <a:rPr lang="en-US" sz="3200" i="1" dirty="0"/>
                  <a:t>c</a:t>
                </a:r>
                <a:r>
                  <a:rPr lang="en-US" sz="3200" dirty="0"/>
                  <a:t> </a:t>
                </a:r>
                <a:r>
                  <a:rPr lang="en-US" sz="3200" dirty="0" err="1"/>
                  <a:t>luego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una</a:t>
                </a:r>
                <a:r>
                  <a:rPr lang="en-US" sz="3200" dirty="0"/>
                  <a:t> “palabra </a:t>
                </a:r>
                <a:r>
                  <a:rPr lang="en-US" sz="3200" dirty="0" err="1"/>
                  <a:t>contexto</a:t>
                </a:r>
                <a:r>
                  <a:rPr lang="en-US" sz="3200" dirty="0"/>
                  <a:t>” </a:t>
                </a:r>
                <a:r>
                  <a:rPr lang="en-US" sz="3200" i="1" dirty="0"/>
                  <a:t>o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: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ES" sz="3200" b="0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/>
                  <a:t> son </a:t>
                </a:r>
                <a:r>
                  <a:rPr lang="en-US" sz="3200" dirty="0" err="1"/>
                  <a:t>vectores</a:t>
                </a:r>
                <a:r>
                  <a:rPr lang="en-US" sz="3200" dirty="0"/>
                  <a:t> que se van a </a:t>
                </a:r>
                <a:r>
                  <a:rPr lang="en-US" sz="3200" dirty="0" err="1"/>
                  <a:t>estimar</a:t>
                </a:r>
                <a:endParaRPr lang="en-US" sz="3200" dirty="0"/>
              </a:p>
              <a:p>
                <a:r>
                  <a:rPr lang="en-US" sz="3200" dirty="0"/>
                  <a:t>Si </a:t>
                </a:r>
                <a:r>
                  <a:rPr lang="en-US" sz="3200" dirty="0" err="1"/>
                  <a:t>observamos</a:t>
                </a:r>
                <a:r>
                  <a:rPr lang="en-US" sz="3200" dirty="0"/>
                  <a:t> “adidas”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 palabra </a:t>
                </a:r>
                <a:r>
                  <a:rPr lang="en-US" sz="3200" dirty="0" err="1"/>
                  <a:t>contexto</a:t>
                </a:r>
                <a:r>
                  <a:rPr lang="en-US" sz="3200" dirty="0"/>
                  <a:t> “shoes”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 palabra central, </a:t>
                </a:r>
                <a:r>
                  <a:rPr lang="en-US" sz="3200" dirty="0" err="1"/>
                  <a:t>esta</a:t>
                </a:r>
                <a:r>
                  <a:rPr lang="en-US" sz="3200" dirty="0"/>
                  <a:t> </a:t>
                </a:r>
                <a:r>
                  <a:rPr lang="en-US" sz="3200" dirty="0" err="1"/>
                  <a:t>función</a:t>
                </a:r>
                <a:r>
                  <a:rPr lang="en-US" sz="3200" dirty="0"/>
                  <a:t> se </a:t>
                </a:r>
                <a:r>
                  <a:rPr lang="en-US" sz="3200" dirty="0" err="1"/>
                  <a:t>maximiza</a:t>
                </a:r>
                <a:r>
                  <a:rPr lang="en-US" sz="3200" dirty="0"/>
                  <a:t> </a:t>
                </a:r>
                <a:r>
                  <a:rPr lang="en-US" sz="3200" dirty="0" err="1"/>
                  <a:t>cuando</a:t>
                </a:r>
                <a:r>
                  <a:rPr lang="en-US" sz="3200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𝑎𝑑𝑖𝑑𝑎𝑠</m:t>
                        </m:r>
                      </m:sub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𝑠h𝑜𝑒𝑠</m:t>
                        </m:r>
                      </m:sub>
                    </m:sSub>
                    <m:r>
                      <a:rPr lang="es-E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es tan </a:t>
                </a:r>
                <a:r>
                  <a:rPr lang="en-US" sz="2800" dirty="0" err="1"/>
                  <a:t>alta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como</a:t>
                </a:r>
                <a:r>
                  <a:rPr lang="en-US" sz="2800" dirty="0"/>
                  <a:t> sea </a:t>
                </a:r>
                <a:r>
                  <a:rPr lang="en-US" sz="2800" dirty="0" err="1"/>
                  <a:t>posible</a:t>
                </a:r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𝑎𝑑𝑖𝑑𝑎𝑠</m:t>
                        </m:r>
                      </m:sub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s-E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es tan </a:t>
                </a:r>
                <a:r>
                  <a:rPr lang="en-US" sz="2800" dirty="0" err="1"/>
                  <a:t>pequeña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como</a:t>
                </a:r>
                <a:r>
                  <a:rPr lang="en-US" sz="2800" dirty="0"/>
                  <a:t> sea </a:t>
                </a:r>
                <a:r>
                  <a:rPr lang="en-US" sz="2800" dirty="0" err="1"/>
                  <a:t>posible</a:t>
                </a:r>
                <a:r>
                  <a:rPr lang="en-US" sz="2800" dirty="0"/>
                  <a:t> para </a:t>
                </a:r>
                <a:r>
                  <a:rPr lang="en-US" sz="2800" dirty="0" err="1"/>
                  <a:t>cada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otra</a:t>
                </a:r>
                <a:r>
                  <a:rPr lang="en-US" sz="2800" dirty="0"/>
                  <a:t> palabra </a:t>
                </a:r>
                <a:r>
                  <a:rPr lang="en-US" sz="2800" i="1" dirty="0"/>
                  <a:t>w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el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vocabulario</a:t>
                </a:r>
                <a:endParaRPr lang="en-US" sz="3200" dirty="0"/>
              </a:p>
              <a:p>
                <a:r>
                  <a:rPr lang="en-US" sz="3200" dirty="0" err="1"/>
                  <a:t>Luego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entrenar</a:t>
                </a:r>
                <a:r>
                  <a:rPr lang="en-US" sz="3200" dirty="0"/>
                  <a:t>,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/>
                  <a:t> es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embedding </a:t>
                </a:r>
                <a:r>
                  <a:rPr lang="en-US" sz="3200" dirty="0" err="1"/>
                  <a:t>en</a:t>
                </a:r>
                <a:r>
                  <a:rPr lang="en-US" sz="3200" dirty="0"/>
                  <a:t>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que </a:t>
                </a:r>
                <a:r>
                  <a:rPr lang="en-US" sz="3200" dirty="0" err="1"/>
                  <a:t>estamos</a:t>
                </a:r>
                <a:r>
                  <a:rPr lang="en-US" sz="3200" dirty="0"/>
                  <a:t> </a:t>
                </a:r>
                <a:r>
                  <a:rPr lang="en-US" sz="3200" dirty="0" err="1"/>
                  <a:t>interesados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0EB02-7071-CA14-6E27-13133BF43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3664" y="2721653"/>
                <a:ext cx="15464536" cy="6815749"/>
              </a:xfrm>
              <a:blipFill>
                <a:blip r:embed="rId2"/>
                <a:stretch>
                  <a:fillRect l="-902" t="-1859" r="-16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D2CEBC71-F28A-5010-9C88-4F3261BA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2808299218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9254128-6B6B-45B9-A200-A428333589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15723</TotalTime>
  <Words>1243</Words>
  <Application>Microsoft Macintosh PowerPoint</Application>
  <PresentationFormat>Custom</PresentationFormat>
  <Paragraphs>163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Antenna Bold</vt:lpstr>
      <vt:lpstr>Antenna Light</vt:lpstr>
      <vt:lpstr>Antenna Regular</vt:lpstr>
      <vt:lpstr>Arial</vt:lpstr>
      <vt:lpstr>Calibri</vt:lpstr>
      <vt:lpstr>Cambria Math</vt:lpstr>
      <vt:lpstr>Rockwell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Embeddings</vt:lpstr>
      <vt:lpstr>Representando palabras por su contexto</vt:lpstr>
      <vt:lpstr>Word2vec</vt:lpstr>
      <vt:lpstr>Word2vec</vt:lpstr>
      <vt:lpstr>Idea de Word2vec</vt:lpstr>
      <vt:lpstr>Word2vec: continuous bag of words (CBOW)</vt:lpstr>
      <vt:lpstr>Word2vec: continuous bag of words (CBOW)</vt:lpstr>
      <vt:lpstr>PowerPoint Presentation</vt:lpstr>
      <vt:lpstr>Word2vec: continuous bag of words (CBOW)</vt:lpstr>
      <vt:lpstr>PowerPoint Presentation</vt:lpstr>
      <vt:lpstr>Word2vec: continuous bag of words (CBOW)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David Zarruk</cp:lastModifiedBy>
  <cp:revision>60</cp:revision>
  <dcterms:created xsi:type="dcterms:W3CDTF">2021-05-20T22:41:38Z</dcterms:created>
  <dcterms:modified xsi:type="dcterms:W3CDTF">2025-05-09T22:22:30Z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